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906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텍스트"/>
          <p:cNvSpPr txBox="1"/>
          <p:nvPr>
            <p:ph type="title"/>
          </p:nvPr>
        </p:nvSpPr>
        <p:spPr>
          <a:xfrm>
            <a:off x="742950" y="2125979"/>
            <a:ext cx="8420100" cy="144018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quarter" idx="1"/>
          </p:nvPr>
        </p:nvSpPr>
        <p:spPr>
          <a:xfrm>
            <a:off x="1485900" y="3840479"/>
            <a:ext cx="6934200" cy="1714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3" name="본문 첫 번째 줄…"/>
          <p:cNvSpPr txBox="1"/>
          <p:nvPr>
            <p:ph type="body" sz="half" idx="1"/>
          </p:nvPr>
        </p:nvSpPr>
        <p:spPr>
          <a:xfrm>
            <a:off x="182477" y="2640851"/>
            <a:ext cx="9285607" cy="14668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2" name="본문 첫 번째 줄…"/>
          <p:cNvSpPr txBox="1"/>
          <p:nvPr>
            <p:ph type="body" sz="half" idx="1"/>
          </p:nvPr>
        </p:nvSpPr>
        <p:spPr>
          <a:xfrm>
            <a:off x="182477" y="2640851"/>
            <a:ext cx="9285607" cy="14668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1" name="본문 첫 번째 줄…"/>
          <p:cNvSpPr txBox="1"/>
          <p:nvPr>
            <p:ph type="body" sz="half" idx="1"/>
          </p:nvPr>
        </p:nvSpPr>
        <p:spPr>
          <a:xfrm>
            <a:off x="495300" y="1577339"/>
            <a:ext cx="4309110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bg object 17"/>
          <p:cNvSpPr/>
          <p:nvPr/>
        </p:nvSpPr>
        <p:spPr>
          <a:xfrm>
            <a:off x="495300" y="6461759"/>
            <a:ext cx="641603" cy="2484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xfrm>
            <a:off x="574040" y="609888"/>
            <a:ext cx="8757919" cy="330836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82477" y="2640851"/>
            <a:ext cx="9285607" cy="14668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2pPr indent="0"/>
            <a:lvl3pPr indent="0"/>
            <a:lvl4pPr indent="0"/>
            <a:lvl5pPr indent="0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9112504" y="6418257"/>
            <a:ext cx="303501" cy="1728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bg object 17"/>
          <p:cNvSpPr/>
          <p:nvPr/>
        </p:nvSpPr>
        <p:spPr>
          <a:xfrm>
            <a:off x="495300" y="6461759"/>
            <a:ext cx="641603" cy="24841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574040" y="609888"/>
            <a:ext cx="8757919" cy="33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9112504" y="6418257"/>
            <a:ext cx="303501" cy="1728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121285">
              <a:spcBef>
                <a:spcPts val="200"/>
              </a:spcBef>
              <a:defRPr sz="1200">
                <a:solidFill>
                  <a:srgbClr val="8A8A8A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206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121285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gsoft0937.pythonanywhere.com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2"/>
          <p:cNvSpPr/>
          <p:nvPr/>
        </p:nvSpPr>
        <p:spPr>
          <a:xfrm>
            <a:off x="0" y="-1"/>
            <a:ext cx="9905998" cy="64780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object 3"/>
          <p:cNvSpPr txBox="1"/>
          <p:nvPr/>
        </p:nvSpPr>
        <p:spPr>
          <a:xfrm>
            <a:off x="1218275" y="2183996"/>
            <a:ext cx="8229111" cy="1132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 sz="3600">
                <a:solidFill>
                  <a:srgbClr val="FFFFFF"/>
                </a:solidFill>
              </a:defRPr>
            </a:pPr>
            <a:r>
              <a:t>FinalTerm</a:t>
            </a:r>
            <a:r>
              <a:t> 보고서</a:t>
            </a:r>
          </a:p>
          <a:p>
            <a:pPr indent="12700">
              <a:defRPr spc="-5" sz="3600">
                <a:solidFill>
                  <a:srgbClr val="FFFFFF"/>
                </a:solidFill>
              </a:defRPr>
            </a:pPr>
            <a:r>
              <a:t>제목 </a:t>
            </a:r>
            <a:r>
              <a:t>:</a:t>
            </a:r>
            <a:r>
              <a:t> </a:t>
            </a:r>
            <a:r>
              <a:t>인구 혼잡도 분석 프로젝트</a:t>
            </a:r>
          </a:p>
        </p:txBody>
      </p:sp>
      <p:sp>
        <p:nvSpPr>
          <p:cNvPr id="79" name="object 4"/>
          <p:cNvSpPr txBox="1"/>
          <p:nvPr/>
        </p:nvSpPr>
        <p:spPr>
          <a:xfrm>
            <a:off x="6324600" y="3924189"/>
            <a:ext cx="3122788" cy="76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 sz="2400">
                <a:solidFill>
                  <a:srgbClr val="FFFFFF"/>
                </a:solidFill>
              </a:defRPr>
            </a:pPr>
            <a:r>
              <a:t>학번</a:t>
            </a:r>
            <a:r>
              <a:t>: </a:t>
            </a:r>
            <a:r>
              <a:t>2019102152</a:t>
            </a:r>
            <a:r>
              <a:t> </a:t>
            </a:r>
            <a:endParaRPr i="1">
              <a:solidFill>
                <a:srgbClr val="FF0000"/>
              </a:solidFill>
            </a:endParaRPr>
          </a:p>
          <a:p>
            <a:pPr indent="12700">
              <a:spcBef>
                <a:spcPts val="100"/>
              </a:spcBef>
              <a:defRPr spc="-5" sz="2400">
                <a:solidFill>
                  <a:srgbClr val="FFFFFF"/>
                </a:solidFill>
              </a:defRPr>
            </a:pPr>
            <a:r>
              <a:t>이름 </a:t>
            </a:r>
            <a:r>
              <a:t>: </a:t>
            </a:r>
            <a:r>
              <a:t>김다빈</a:t>
            </a:r>
          </a:p>
        </p:txBody>
      </p:sp>
      <p:sp>
        <p:nvSpPr>
          <p:cNvPr id="80" name="object 5"/>
          <p:cNvSpPr/>
          <p:nvPr/>
        </p:nvSpPr>
        <p:spPr>
          <a:xfrm>
            <a:off x="3119627" y="5259323"/>
            <a:ext cx="1036321" cy="4023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object 6"/>
          <p:cNvSpPr txBox="1"/>
          <p:nvPr/>
        </p:nvSpPr>
        <p:spPr>
          <a:xfrm>
            <a:off x="4254215" y="5297713"/>
            <a:ext cx="2418716" cy="57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000">
                <a:solidFill>
                  <a:srgbClr val="1F497D"/>
                </a:solidFill>
              </a:defRPr>
            </a:pPr>
            <a:r>
              <a:t>Image </a:t>
            </a:r>
            <a:r>
              <a:rPr spc="-4"/>
              <a:t>Processing</a:t>
            </a:r>
            <a:r>
              <a:rPr spc="-120"/>
              <a:t> </a:t>
            </a:r>
            <a:r>
              <a:t>Lab</a:t>
            </a:r>
          </a:p>
        </p:txBody>
      </p:sp>
      <p:sp>
        <p:nvSpPr>
          <p:cNvPr id="82" name="object 7"/>
          <p:cNvSpPr txBox="1"/>
          <p:nvPr>
            <p:ph type="title"/>
          </p:nvPr>
        </p:nvSpPr>
        <p:spPr>
          <a:xfrm>
            <a:off x="454138" y="630845"/>
            <a:ext cx="5108462" cy="38215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Mobile/WebService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77823">
              <a:defRPr sz="191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2. Service System(Python, Django </a:t>
            </a:r>
            <a:r>
              <a:t>기반</a:t>
            </a:r>
            <a:r>
              <a:t>)</a:t>
            </a:r>
          </a:p>
        </p:txBody>
      </p:sp>
      <p:sp>
        <p:nvSpPr>
          <p:cNvPr id="184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369607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2-5. </a:t>
            </a:r>
            <a:r>
              <a:t>기타 추가기능(혼잡도 현황)</a:t>
            </a:r>
            <a:endParaRPr spc="-128" sz="1800">
              <a:solidFill>
                <a:srgbClr val="000000"/>
              </a:solidFill>
            </a:endParaRP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</p:txBody>
      </p:sp>
      <p:sp>
        <p:nvSpPr>
          <p:cNvPr id="185" name="내용 개체 틀 3"/>
          <p:cNvSpPr txBox="1"/>
          <p:nvPr/>
        </p:nvSpPr>
        <p:spPr>
          <a:xfrm>
            <a:off x="5101590" y="1143000"/>
            <a:ext cx="4309110" cy="1597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2-6. </a:t>
            </a:r>
            <a:r>
              <a:t>기타 추가기능(위치정보 및 인원수계산)</a:t>
            </a:r>
            <a:endParaRPr spc="-71" sz="1000">
              <a:solidFill>
                <a:srgbClr val="FFFFFF"/>
              </a:solidFill>
            </a:endParaRPr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i="1" sz="1400">
                <a:solidFill>
                  <a:srgbClr val="FF0000"/>
                </a:solidFill>
              </a:defRPr>
            </a:p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</p:txBody>
      </p:sp>
      <p:pic>
        <p:nvPicPr>
          <p:cNvPr id="186" name="스크린샷 2024-12-14 오후 4.23.59.png" descr="스크린샷 2024-12-14 오후 4.23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642" y="1400644"/>
            <a:ext cx="3813645" cy="23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스크린샷 2024-12-14 오후 4.23.33.png" descr="스크린샷 2024-12-14 오후 4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8533" y="1404169"/>
            <a:ext cx="2196688" cy="214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90" name="object 3"/>
          <p:cNvSpPr txBox="1"/>
          <p:nvPr>
            <p:ph type="title"/>
          </p:nvPr>
        </p:nvSpPr>
        <p:spPr>
          <a:xfrm>
            <a:off x="574040" y="609888"/>
            <a:ext cx="7807960" cy="321243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기능</a:t>
            </a:r>
          </a:p>
        </p:txBody>
      </p:sp>
      <p:sp>
        <p:nvSpPr>
          <p:cNvPr id="191" name="object 4"/>
          <p:cNvSpPr txBox="1"/>
          <p:nvPr/>
        </p:nvSpPr>
        <p:spPr>
          <a:xfrm>
            <a:off x="574040" y="1138151"/>
            <a:ext cx="8080376" cy="4453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0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엣지(edge) - CCTV/YOLOv5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실시간 영상 촬영 및 처리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객체(사람) 감지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감지된 정보를 서버로 전송</a:t>
            </a:r>
          </a:p>
          <a:p>
            <a:pPr marL="240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서버 - Django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엣지에서 전송되는 데이터 저장 및 관리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REST API 제공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사용자 인증 및 권한 관리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이미지 및 블로그 포스트 관리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혼잡도 데이터 관리</a:t>
            </a:r>
          </a:p>
          <a:p>
            <a:pPr marL="240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클라이언트 - Android</a:t>
            </a:r>
          </a:p>
          <a:p>
            <a:pPr lvl="1" marL="748631" indent="-240631">
              <a:spcBef>
                <a:spcPts val="1400"/>
              </a:spcBef>
              <a:buSzPct val="100000"/>
              <a:buAutoNum type="arabicPeriod" startAt="1"/>
              <a:tabLst>
                <a:tab pos="685800" algn="l"/>
                <a:tab pos="685800" algn="l"/>
              </a:tabLst>
              <a:defRPr sz="1300"/>
            </a:pPr>
            <a:r>
              <a:t>서버의 API를 통한 데이터 조회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94" name="object 3"/>
          <p:cNvSpPr txBox="1"/>
          <p:nvPr>
            <p:ph type="title"/>
          </p:nvPr>
        </p:nvSpPr>
        <p:spPr>
          <a:xfrm>
            <a:off x="574039" y="609888"/>
            <a:ext cx="3845561" cy="321243"/>
          </a:xfrm>
          <a:prstGeom prst="rect">
            <a:avLst/>
          </a:prstGeom>
        </p:spPr>
        <p:txBody>
          <a:bodyPr/>
          <a:lstStyle/>
          <a:p>
            <a:pPr indent="11429" defTabSz="822959">
              <a:defRPr sz="1800"/>
            </a:pPr>
            <a:r>
              <a:t>사용자 시나리오</a:t>
            </a:r>
            <a:r>
              <a:t>(관리자(경찰서 관제센터))</a:t>
            </a:r>
          </a:p>
        </p:txBody>
      </p:sp>
      <p:sp>
        <p:nvSpPr>
          <p:cNvPr id="195" name="object 4"/>
          <p:cNvSpPr txBox="1"/>
          <p:nvPr/>
        </p:nvSpPr>
        <p:spPr>
          <a:xfrm>
            <a:off x="574040" y="1138152"/>
            <a:ext cx="8080376" cy="4461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1) 관리자 로그인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시스템에 관리자 계정으로 로그인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실시간 CCTV 모니터링 대시보드 확인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2) 실시간 모니터링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각 CCTV 위치별 인구 밀집도 확인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특정 구역의 인원수 변화 추이 관찰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위험 수준 판단 및 경찰 인력 배치 결정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3) 데이터 분석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시간대별 인구 밀집도 패턴 분석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</a:pPr>
            <a:r>
              <a:t>   - 위치별 혼잡도 통계 확인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98" name="object 3"/>
          <p:cNvSpPr txBox="1"/>
          <p:nvPr>
            <p:ph type="title"/>
          </p:nvPr>
        </p:nvSpPr>
        <p:spPr>
          <a:xfrm>
            <a:off x="574039" y="609888"/>
            <a:ext cx="3845561" cy="32124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사용자 시나리오</a:t>
            </a:r>
            <a:r>
              <a:t>(현장 경찰관)</a:t>
            </a:r>
          </a:p>
        </p:txBody>
      </p:sp>
      <p:sp>
        <p:nvSpPr>
          <p:cNvPr id="199" name="object 4"/>
          <p:cNvSpPr txBox="1"/>
          <p:nvPr/>
        </p:nvSpPr>
        <p:spPr>
          <a:xfrm>
            <a:off x="574040" y="1138152"/>
            <a:ext cx="8080376" cy="477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1) 실시간 알림 수신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담당 구역의 인구 밀집도 증가 알림 확인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현장 출동 지시 수신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2) 현장 대응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시스템이 감지한 혼잡 구역으로 이동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현장 상황 확인 및 순찰 활동 수행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필요시 추가 인력 요청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3) 상황 보고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현장 조치 사항 시스템에 기록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특이사항 발생 시 즉시 보고</a:t>
            </a:r>
          </a:p>
          <a:p>
            <a:pPr>
              <a:spcBef>
                <a:spcPts val="1400"/>
              </a:spcBef>
              <a:tabLst>
                <a:tab pos="685800" algn="l"/>
                <a:tab pos="685800" algn="l"/>
              </a:tabLst>
              <a:defRPr sz="1700"/>
            </a:pPr>
            <a:r>
              <a:t>   - 순찰 경로 최적화를 위한 데이터 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02" name="object 3"/>
          <p:cNvSpPr txBox="1"/>
          <p:nvPr>
            <p:ph type="title"/>
          </p:nvPr>
        </p:nvSpPr>
        <p:spPr>
          <a:xfrm>
            <a:off x="574040" y="609888"/>
            <a:ext cx="2550161" cy="321243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기대효과 및 결론</a:t>
            </a:r>
          </a:p>
        </p:txBody>
      </p:sp>
      <p:sp>
        <p:nvSpPr>
          <p:cNvPr id="203" name="object 4"/>
          <p:cNvSpPr txBox="1"/>
          <p:nvPr/>
        </p:nvSpPr>
        <p:spPr>
          <a:xfrm>
            <a:off x="574040" y="1138152"/>
            <a:ext cx="8080376" cy="298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실시간 인구 밀집 모니터링</a:t>
            </a:r>
          </a:p>
          <a:p>
            <a:pPr lvl="1" marL="744219" indent="-287019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위치 기반 데이터 수집으로 시간대별, 구역별 인구 밀집도 패턴 분석가능</a:t>
            </a:r>
          </a:p>
          <a:p>
            <a:pPr lvl="1" marL="744219" indent="-287019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혼잡도가 높은 지역에 선제적인 경찰 인력 배치 가능(제한된 경찰 인력 효율적 운용)</a:t>
            </a:r>
          </a:p>
          <a:p>
            <a:pPr lvl="1" marL="744219" indent="-287019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축적된 데이터를 통한 장기적인 치안 정책 수립가능</a:t>
            </a:r>
          </a:p>
          <a:p>
            <a:pPr lvl="1" marL="744219" indent="-287019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신속한 치안 대응으로 시민 안전 보장</a:t>
            </a:r>
          </a:p>
          <a:p>
            <a:pPr lvl="1" marL="744219" indent="-287019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공공장소의 안전성 제고</a:t>
            </a:r>
          </a:p>
          <a:p>
            <a:pPr>
              <a:spcBef>
                <a:spcPts val="100"/>
              </a:spcBef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</a:p>
          <a:p>
            <a:pPr defTabSz="457200">
              <a:defRPr sz="1300">
                <a:solidFill>
                  <a:srgbClr val="E1E4E8"/>
                </a:solidFill>
              </a:defRPr>
            </a:pPr>
            <a:r>
              <a:t>결론적으로, 본 시스템은 AI 기술을 활용한 지능형 CCTV 시스템으로, 실시간 인구 밀집도 분석을 통해 효율적인 치안 자원 배치를 가능하게 하며, 이를 통해 범죄 예방 및 시민 안전 향상에 기여할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206" name="object 3"/>
          <p:cNvSpPr txBox="1"/>
          <p:nvPr>
            <p:ph type="title"/>
          </p:nvPr>
        </p:nvSpPr>
        <p:spPr>
          <a:xfrm>
            <a:off x="574040" y="609888"/>
            <a:ext cx="2626361" cy="321243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결과물의 목록</a:t>
            </a:r>
          </a:p>
        </p:txBody>
      </p:sp>
      <p:sp>
        <p:nvSpPr>
          <p:cNvPr id="207" name="object 4"/>
          <p:cNvSpPr txBox="1"/>
          <p:nvPr/>
        </p:nvSpPr>
        <p:spPr>
          <a:xfrm>
            <a:off x="574040" y="1138152"/>
            <a:ext cx="8080376" cy="109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서비스 </a:t>
            </a:r>
            <a:r>
              <a:t>URL :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dogsoft0937.pythonanywhere.com</a:t>
            </a:r>
            <a:endParaRPr i="1">
              <a:solidFill>
                <a:srgbClr val="FF0000"/>
              </a:solidFill>
            </a:endParaRPr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pPr>
            <a:r>
              <a:t>소스코드 </a:t>
            </a:r>
            <a:r>
              <a:t>git </a:t>
            </a:r>
            <a:r>
              <a:t>주소 </a:t>
            </a:r>
            <a:r>
              <a:t>: </a:t>
            </a:r>
            <a:r>
              <a:rPr i="1">
                <a:solidFill>
                  <a:srgbClr val="FF0000"/>
                </a:solidFill>
              </a:rPr>
              <a:t>https://github.com/dogsoft0937/final_assign</a:t>
            </a: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>
                <a:solidFill>
                  <a:srgbClr val="FF0000"/>
                </a:solidFill>
              </a:defRPr>
            </a:pPr>
            <a:r>
              <a:t>폴더 형식 </a:t>
            </a:r>
          </a:p>
        </p:txBody>
      </p:sp>
      <p:grpSp>
        <p:nvGrpSpPr>
          <p:cNvPr id="232" name="그룹 22"/>
          <p:cNvGrpSpPr/>
          <p:nvPr/>
        </p:nvGrpSpPr>
        <p:grpSpPr>
          <a:xfrm>
            <a:off x="1904999" y="2334178"/>
            <a:ext cx="7315201" cy="1796106"/>
            <a:chOff x="0" y="0"/>
            <a:chExt cx="7315200" cy="1796105"/>
          </a:xfrm>
        </p:grpSpPr>
        <p:grpSp>
          <p:nvGrpSpPr>
            <p:cNvPr id="210" name="직사각형 4"/>
            <p:cNvGrpSpPr/>
            <p:nvPr/>
          </p:nvGrpSpPr>
          <p:grpSpPr>
            <a:xfrm>
              <a:off x="-1" y="0"/>
              <a:ext cx="1981201" cy="433994"/>
              <a:chOff x="0" y="0"/>
              <a:chExt cx="1981200" cy="433992"/>
            </a:xfrm>
          </p:grpSpPr>
          <p:sp>
            <p:nvSpPr>
              <p:cNvPr id="208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9" name="Root"/>
              <p:cNvSpPr txBox="1"/>
              <p:nvPr/>
            </p:nvSpPr>
            <p:spPr>
              <a:xfrm>
                <a:off x="58419" y="41665"/>
                <a:ext cx="1864362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Root</a:t>
                </a:r>
              </a:p>
            </p:txBody>
          </p:sp>
        </p:grpSp>
        <p:grpSp>
          <p:nvGrpSpPr>
            <p:cNvPr id="213" name="직사각형 5"/>
            <p:cNvGrpSpPr/>
            <p:nvPr/>
          </p:nvGrpSpPr>
          <p:grpSpPr>
            <a:xfrm>
              <a:off x="2556827" y="7883"/>
              <a:ext cx="1981201" cy="433994"/>
              <a:chOff x="0" y="0"/>
              <a:chExt cx="1981200" cy="433992"/>
            </a:xfrm>
          </p:grpSpPr>
          <p:sp>
            <p:nvSpPr>
              <p:cNvPr id="211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2" name="Edge_System"/>
              <p:cNvSpPr txBox="1"/>
              <p:nvPr/>
            </p:nvSpPr>
            <p:spPr>
              <a:xfrm>
                <a:off x="58419" y="41665"/>
                <a:ext cx="1864362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Edge_System</a:t>
                </a:r>
              </a:p>
            </p:txBody>
          </p:sp>
        </p:grpSp>
        <p:grpSp>
          <p:nvGrpSpPr>
            <p:cNvPr id="216" name="직사각형 6"/>
            <p:cNvGrpSpPr/>
            <p:nvPr/>
          </p:nvGrpSpPr>
          <p:grpSpPr>
            <a:xfrm>
              <a:off x="2556827" y="639156"/>
              <a:ext cx="1981201" cy="433993"/>
              <a:chOff x="0" y="0"/>
              <a:chExt cx="1981200" cy="433992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Service_System"/>
              <p:cNvSpPr txBox="1"/>
              <p:nvPr/>
            </p:nvSpPr>
            <p:spPr>
              <a:xfrm>
                <a:off x="58419" y="41665"/>
                <a:ext cx="1864362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Service_System</a:t>
                </a:r>
              </a:p>
            </p:txBody>
          </p:sp>
        </p:grpSp>
        <p:grpSp>
          <p:nvGrpSpPr>
            <p:cNvPr id="219" name="직사각형 7"/>
            <p:cNvGrpSpPr/>
            <p:nvPr/>
          </p:nvGrpSpPr>
          <p:grpSpPr>
            <a:xfrm>
              <a:off x="2556827" y="1270428"/>
              <a:ext cx="1981201" cy="433994"/>
              <a:chOff x="0" y="0"/>
              <a:chExt cx="1981200" cy="433992"/>
            </a:xfrm>
          </p:grpSpPr>
          <p:sp>
            <p:nvSpPr>
              <p:cNvPr id="217" name="직사각형"/>
              <p:cNvSpPr/>
              <p:nvPr/>
            </p:nvSpPr>
            <p:spPr>
              <a:xfrm>
                <a:off x="0" y="0"/>
                <a:ext cx="1981200" cy="433993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8" name="Client_System"/>
              <p:cNvSpPr txBox="1"/>
              <p:nvPr/>
            </p:nvSpPr>
            <p:spPr>
              <a:xfrm>
                <a:off x="58419" y="41665"/>
                <a:ext cx="1864362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Client_System</a:t>
                </a:r>
              </a:p>
            </p:txBody>
          </p:sp>
        </p:grpSp>
        <p:sp>
          <p:nvSpPr>
            <p:cNvPr id="220" name="직선 연결선[R] 9"/>
            <p:cNvSpPr/>
            <p:nvPr/>
          </p:nvSpPr>
          <p:spPr>
            <a:xfrm>
              <a:off x="1981200" y="216997"/>
              <a:ext cx="575628" cy="7882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꺾인 연결선[E] 12"/>
            <p:cNvSpPr/>
            <p:nvPr/>
          </p:nvSpPr>
          <p:spPr>
            <a:xfrm>
              <a:off x="1981200" y="216997"/>
              <a:ext cx="575628" cy="639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22" name="꺾인 연결선[E] 14"/>
            <p:cNvSpPr/>
            <p:nvPr/>
          </p:nvSpPr>
          <p:spPr>
            <a:xfrm>
              <a:off x="1981200" y="216997"/>
              <a:ext cx="575628" cy="127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225" name="왼쪽 화살표[L] 19"/>
            <p:cNvGrpSpPr/>
            <p:nvPr/>
          </p:nvGrpSpPr>
          <p:grpSpPr>
            <a:xfrm>
              <a:off x="5029200" y="7884"/>
              <a:ext cx="2286000" cy="426111"/>
              <a:chOff x="0" y="0"/>
              <a:chExt cx="2286000" cy="426109"/>
            </a:xfrm>
          </p:grpSpPr>
          <p:sp>
            <p:nvSpPr>
              <p:cNvPr id="223" name="화살표"/>
              <p:cNvSpPr/>
              <p:nvPr/>
            </p:nvSpPr>
            <p:spPr>
              <a:xfrm>
                <a:off x="0" y="0"/>
                <a:ext cx="2286000" cy="426110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" name="YOLO"/>
              <p:cNvSpPr txBox="1"/>
              <p:nvPr/>
            </p:nvSpPr>
            <p:spPr>
              <a:xfrm>
                <a:off x="217499" y="37724"/>
                <a:ext cx="2010082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YOLO</a:t>
                </a:r>
              </a:p>
            </p:txBody>
          </p:sp>
        </p:grpSp>
        <p:grpSp>
          <p:nvGrpSpPr>
            <p:cNvPr id="228" name="왼쪽 화살표[L] 20"/>
            <p:cNvGrpSpPr/>
            <p:nvPr/>
          </p:nvGrpSpPr>
          <p:grpSpPr>
            <a:xfrm>
              <a:off x="5029200" y="647038"/>
              <a:ext cx="2286000" cy="426111"/>
              <a:chOff x="0" y="0"/>
              <a:chExt cx="2286000" cy="426109"/>
            </a:xfrm>
          </p:grpSpPr>
          <p:sp>
            <p:nvSpPr>
              <p:cNvPr id="226" name="화살표"/>
              <p:cNvSpPr/>
              <p:nvPr/>
            </p:nvSpPr>
            <p:spPr>
              <a:xfrm>
                <a:off x="0" y="0"/>
                <a:ext cx="2286000" cy="426110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7" name="Django"/>
              <p:cNvSpPr txBox="1"/>
              <p:nvPr/>
            </p:nvSpPr>
            <p:spPr>
              <a:xfrm>
                <a:off x="217499" y="37724"/>
                <a:ext cx="2010082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Django</a:t>
                </a:r>
              </a:p>
            </p:txBody>
          </p:sp>
        </p:grpSp>
        <p:grpSp>
          <p:nvGrpSpPr>
            <p:cNvPr id="231" name="왼쪽 화살표[L] 21"/>
            <p:cNvGrpSpPr/>
            <p:nvPr/>
          </p:nvGrpSpPr>
          <p:grpSpPr>
            <a:xfrm>
              <a:off x="5029200" y="1178744"/>
              <a:ext cx="2286000" cy="617362"/>
              <a:chOff x="0" y="-95625"/>
              <a:chExt cx="2286000" cy="617361"/>
            </a:xfrm>
          </p:grpSpPr>
          <p:sp>
            <p:nvSpPr>
              <p:cNvPr id="229" name="화살표"/>
              <p:cNvSpPr/>
              <p:nvPr/>
            </p:nvSpPr>
            <p:spPr>
              <a:xfrm>
                <a:off x="0" y="0"/>
                <a:ext cx="2286000" cy="426110"/>
              </a:xfrm>
              <a:prstGeom prst="leftArrow">
                <a:avLst>
                  <a:gd name="adj1" fmla="val 74666"/>
                  <a:gd name="adj2" fmla="val 50000"/>
                </a:avLst>
              </a:prstGeom>
              <a:solidFill>
                <a:schemeClr val="accent2"/>
              </a:solidFill>
              <a:ln w="25400" cap="flat">
                <a:solidFill>
                  <a:srgbClr val="21365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0" name="Android, Native App"/>
              <p:cNvSpPr txBox="1"/>
              <p:nvPr/>
            </p:nvSpPr>
            <p:spPr>
              <a:xfrm>
                <a:off x="217499" y="-95626"/>
                <a:ext cx="2010082" cy="617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Android, Native App</a:t>
                </a:r>
              </a:p>
            </p:txBody>
          </p:sp>
        </p:grpSp>
      </p:grpSp>
      <p:grpSp>
        <p:nvGrpSpPr>
          <p:cNvPr id="235" name="직사각형 8"/>
          <p:cNvGrpSpPr/>
          <p:nvPr/>
        </p:nvGrpSpPr>
        <p:grpSpPr>
          <a:xfrm>
            <a:off x="4491209" y="4267200"/>
            <a:ext cx="4267201" cy="433993"/>
            <a:chOff x="0" y="0"/>
            <a:chExt cx="4267200" cy="433992"/>
          </a:xfrm>
        </p:grpSpPr>
        <p:sp>
          <p:nvSpPr>
            <p:cNvPr id="233" name="직사각형"/>
            <p:cNvSpPr/>
            <p:nvPr/>
          </p:nvSpPr>
          <p:spPr>
            <a:xfrm>
              <a:off x="0" y="0"/>
              <a:ext cx="4267200" cy="43399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1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FinalTerm 보고서.pptx"/>
            <p:cNvSpPr txBox="1"/>
            <p:nvPr/>
          </p:nvSpPr>
          <p:spPr>
            <a:xfrm>
              <a:off x="58419" y="31597"/>
              <a:ext cx="4150361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indent="12700">
                <a:spcBef>
                  <a:spcPts val="100"/>
                </a:spcBef>
                <a:defRPr spc="-5">
                  <a:solidFill>
                    <a:srgbClr val="FFFFFF"/>
                  </a:solidFill>
                </a:defRPr>
              </a:pPr>
              <a:r>
                <a:t>FinalTerm </a:t>
              </a:r>
              <a:r>
                <a:t>보고서</a:t>
              </a:r>
              <a:r>
                <a:t>.pptx</a:t>
              </a:r>
            </a:p>
          </p:txBody>
        </p:sp>
      </p:grpSp>
      <p:sp>
        <p:nvSpPr>
          <p:cNvPr id="241" name="꺾인 연결선[E] 10"/>
          <p:cNvSpPr/>
          <p:nvPr/>
        </p:nvSpPr>
        <p:spPr>
          <a:xfrm>
            <a:off x="4188460" y="3232150"/>
            <a:ext cx="289561" cy="1250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2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4A7EBB"/>
            </a:solidFill>
          </a:ln>
        </p:spPr>
        <p:txBody>
          <a:bodyPr/>
          <a:lstStyle/>
          <a:p>
            <a:pPr/>
          </a:p>
        </p:txBody>
      </p:sp>
      <p:grpSp>
        <p:nvGrpSpPr>
          <p:cNvPr id="239" name="직사각형 17"/>
          <p:cNvGrpSpPr/>
          <p:nvPr/>
        </p:nvGrpSpPr>
        <p:grpSpPr>
          <a:xfrm>
            <a:off x="4495800" y="4876800"/>
            <a:ext cx="4267200" cy="433993"/>
            <a:chOff x="0" y="0"/>
            <a:chExt cx="4267200" cy="433992"/>
          </a:xfrm>
        </p:grpSpPr>
        <p:sp>
          <p:nvSpPr>
            <p:cNvPr id="237" name="직사각형"/>
            <p:cNvSpPr/>
            <p:nvPr/>
          </p:nvSpPr>
          <p:spPr>
            <a:xfrm>
              <a:off x="0" y="0"/>
              <a:ext cx="4267200" cy="433993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2136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100"/>
                </a:spcBef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url.txt (서비스 URL, 소스코드 git 주소)"/>
            <p:cNvSpPr txBox="1"/>
            <p:nvPr/>
          </p:nvSpPr>
          <p:spPr>
            <a:xfrm>
              <a:off x="58419" y="31597"/>
              <a:ext cx="4150361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indent="12700">
                <a:spcBef>
                  <a:spcPts val="100"/>
                </a:spcBef>
                <a:defRPr spc="-5">
                  <a:solidFill>
                    <a:srgbClr val="FFFFFF"/>
                  </a:solidFill>
                </a:defRPr>
              </a:pPr>
              <a:r>
                <a:t>url.txt (</a:t>
              </a:r>
              <a:r>
                <a:t>서비스 </a:t>
              </a:r>
              <a:r>
                <a:t>URL,</a:t>
              </a:r>
              <a:r>
                <a:t> 소스코드 </a:t>
              </a:r>
              <a:r>
                <a:t>git </a:t>
              </a:r>
              <a:r>
                <a:t>주소</a:t>
              </a:r>
              <a:r>
                <a:t>) </a:t>
              </a:r>
            </a:p>
          </p:txBody>
        </p:sp>
      </p:grpSp>
      <p:sp>
        <p:nvSpPr>
          <p:cNvPr id="242" name="꺾인 연결선[E] 18"/>
          <p:cNvSpPr/>
          <p:nvPr/>
        </p:nvSpPr>
        <p:spPr>
          <a:xfrm>
            <a:off x="4191000" y="3232150"/>
            <a:ext cx="292100" cy="1860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64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4A7EBB"/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object 3"/>
          <p:cNvSpPr txBox="1"/>
          <p:nvPr/>
        </p:nvSpPr>
        <p:spPr>
          <a:xfrm>
            <a:off x="9221723" y="6444427"/>
            <a:ext cx="109855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8A8A8A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6" name="object 4"/>
          <p:cNvSpPr txBox="1"/>
          <p:nvPr>
            <p:ph type="title"/>
          </p:nvPr>
        </p:nvSpPr>
        <p:spPr>
          <a:xfrm>
            <a:off x="1399537" y="2991103"/>
            <a:ext cx="5687064" cy="566823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3600"/>
            </a:lvl1pPr>
          </a:lstStyle>
          <a:p>
            <a:pPr/>
            <a:r>
              <a:t>목차</a:t>
            </a:r>
          </a:p>
        </p:txBody>
      </p:sp>
      <p:sp>
        <p:nvSpPr>
          <p:cNvPr id="87" name="object 5"/>
          <p:cNvSpPr txBox="1"/>
          <p:nvPr/>
        </p:nvSpPr>
        <p:spPr>
          <a:xfrm>
            <a:off x="1482088" y="4092507"/>
            <a:ext cx="6366512" cy="216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요구조건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목적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필요성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기능 계획</a:t>
            </a:r>
            <a:r>
              <a:t>(</a:t>
            </a:r>
            <a:r>
              <a:t>신규 또는 추가 기능 중심</a:t>
            </a:r>
            <a:r>
              <a:t>)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/>
            </a:pPr>
            <a:r>
              <a:t>사용자 시나리오</a:t>
            </a:r>
            <a:r>
              <a:t>(Ui </a:t>
            </a:r>
            <a:r>
              <a:t>구성</a:t>
            </a:r>
            <a:r>
              <a:t>)</a:t>
            </a:r>
          </a:p>
          <a:p>
            <a:pPr marL="355600" indent="-343534">
              <a:spcBef>
                <a:spcPts val="500"/>
              </a:spcBef>
              <a:buSzPct val="100000"/>
              <a:buFont typeface="Arial"/>
              <a:buChar char="•"/>
              <a:tabLst>
                <a:tab pos="355600" algn="l"/>
                <a:tab pos="355600" algn="l"/>
              </a:tabLst>
              <a:defRPr sz="2000">
                <a:solidFill>
                  <a:srgbClr val="1F497D"/>
                </a:solidFill>
              </a:defRPr>
            </a:pPr>
            <a:r>
              <a:t>기대효과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90" name="object 3"/>
          <p:cNvSpPr txBox="1"/>
          <p:nvPr>
            <p:ph type="title"/>
          </p:nvPr>
        </p:nvSpPr>
        <p:spPr>
          <a:xfrm>
            <a:off x="574039" y="609888"/>
            <a:ext cx="3388361" cy="330836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요구조건</a:t>
            </a:r>
          </a:p>
        </p:txBody>
      </p:sp>
      <p:sp>
        <p:nvSpPr>
          <p:cNvPr id="91" name="object 4"/>
          <p:cNvSpPr txBox="1"/>
          <p:nvPr/>
        </p:nvSpPr>
        <p:spPr>
          <a:xfrm>
            <a:off x="574040" y="1138152"/>
            <a:ext cx="8874760" cy="5460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</a:defRPr>
            </a:pPr>
            <a:r>
              <a:t>1.</a:t>
            </a:r>
            <a:r>
              <a:t> </a:t>
            </a:r>
            <a:r>
              <a:t>Edge System(Python </a:t>
            </a:r>
            <a:r>
              <a:t>기반</a:t>
            </a:r>
            <a:r>
              <a:t>, </a:t>
            </a:r>
            <a:r>
              <a:t>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1-1.</a:t>
            </a:r>
            <a:r>
              <a:t> </a:t>
            </a:r>
            <a:r>
              <a:t>YoloV5 pretrained model </a:t>
            </a:r>
            <a:r>
              <a:t>사용</a:t>
            </a:r>
          </a:p>
          <a:p>
            <a:pPr lvl="2" marL="1269364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i="1" sz="1600"/>
            </a:pPr>
            <a:r>
              <a:t>대체 가능 함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1-2.</a:t>
            </a:r>
            <a:r>
              <a:t> </a:t>
            </a:r>
            <a:r>
              <a:t>Ms coco </a:t>
            </a:r>
            <a:r>
              <a:t>훈련데이터 기준 검출 객체 </a:t>
            </a:r>
            <a:r>
              <a:t>(Classes) : 80</a:t>
            </a:r>
            <a:r>
              <a:t>가지 객체 검출 기능</a:t>
            </a:r>
          </a:p>
          <a:p>
            <a:pPr lvl="2" marL="1269364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i="1" sz="1600"/>
            </a:pPr>
            <a:r>
              <a:t>대체 가능 함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1-3.</a:t>
            </a:r>
            <a:r>
              <a:t> 한 종류의 객체를 동일한 객체로 가능한 </a:t>
            </a:r>
            <a:r>
              <a:t>Change Detection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1-4.</a:t>
            </a:r>
            <a:r>
              <a:t> 게시를 위한 </a:t>
            </a:r>
            <a:r>
              <a:t>HTTP</a:t>
            </a:r>
            <a:r>
              <a:t> </a:t>
            </a:r>
            <a:r>
              <a:t>Restfull API </a:t>
            </a:r>
            <a:r>
              <a:t>사용</a:t>
            </a:r>
            <a:r>
              <a:t>(</a:t>
            </a:r>
            <a:r>
              <a:t>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1-5.</a:t>
            </a:r>
            <a:r>
              <a:t> 추가기능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900"/>
            </a:pPr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</a:defRPr>
            </a:pPr>
            <a:r>
              <a:t>2.</a:t>
            </a:r>
            <a:r>
              <a:t> </a:t>
            </a:r>
            <a:r>
              <a:t>Service System(Python, Django </a:t>
            </a:r>
            <a:r>
              <a:t>기반</a:t>
            </a:r>
            <a:r>
              <a:t>,</a:t>
            </a:r>
            <a:r>
              <a:t> </a:t>
            </a:r>
            <a:r>
              <a:t>Pythonanywhere </a:t>
            </a:r>
            <a:r>
              <a:t>클라우드상 서비스 구동</a:t>
            </a:r>
            <a:r>
              <a:t>,</a:t>
            </a:r>
            <a:r>
              <a:t> 일부 확장 기능 가능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2-1.</a:t>
            </a:r>
            <a:r>
              <a:t> 사용자 보안 기능</a:t>
            </a:r>
            <a:r>
              <a:t>(</a:t>
            </a:r>
            <a:r>
              <a:t>보안키를 이용한 로그인</a:t>
            </a:r>
            <a:r>
              <a:t>,</a:t>
            </a:r>
            <a:r>
              <a:t> 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2-2.</a:t>
            </a:r>
            <a:r>
              <a:t> </a:t>
            </a:r>
            <a:r>
              <a:t>Image Blog </a:t>
            </a:r>
            <a:r>
              <a:t>및 관리 기능</a:t>
            </a:r>
            <a:r>
              <a:t>(</a:t>
            </a:r>
            <a:r>
              <a:t>공통</a:t>
            </a:r>
            <a:r>
              <a:t>,</a:t>
            </a:r>
            <a:r>
              <a:t> 일부 확장 기능 가능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2-3.</a:t>
            </a:r>
            <a:r>
              <a:t> 게시를 위한 </a:t>
            </a:r>
            <a:r>
              <a:t>HTTP</a:t>
            </a:r>
            <a:r>
              <a:t> </a:t>
            </a:r>
            <a:r>
              <a:t>Restfull API </a:t>
            </a:r>
            <a:r>
              <a:t>제공</a:t>
            </a:r>
            <a:r>
              <a:t>(</a:t>
            </a:r>
            <a:r>
              <a:t>공통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2-4.</a:t>
            </a:r>
            <a:r>
              <a:t> </a:t>
            </a:r>
            <a:r>
              <a:t>Image</a:t>
            </a:r>
            <a:r>
              <a:t> 목록</a:t>
            </a:r>
            <a:r>
              <a:t>,</a:t>
            </a:r>
            <a:r>
              <a:t> 획득을 위한 </a:t>
            </a:r>
            <a:r>
              <a:t>HTTP</a:t>
            </a:r>
            <a:r>
              <a:t> </a:t>
            </a:r>
            <a:r>
              <a:t>Restfull API </a:t>
            </a:r>
            <a:r>
              <a:t>제공</a:t>
            </a:r>
            <a:r>
              <a:t>(</a:t>
            </a:r>
            <a:r>
              <a:t>신규 추가 필요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2-5.</a:t>
            </a:r>
            <a:r>
              <a:t> 추가 기능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900"/>
            </a:pPr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5" sz="1600">
                <a:solidFill>
                  <a:srgbClr val="558ED5"/>
                </a:solidFill>
              </a:defRPr>
            </a:pPr>
            <a:r>
              <a:t>3.</a:t>
            </a:r>
            <a:r>
              <a:t> </a:t>
            </a:r>
            <a:r>
              <a:t>Client System(Android, Native App,</a:t>
            </a:r>
            <a:r>
              <a:t> 개별 제안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3.1.</a:t>
            </a:r>
            <a:r>
              <a:t> </a:t>
            </a:r>
            <a:r>
              <a:t>Image list view </a:t>
            </a:r>
            <a:r>
              <a:t>기능</a:t>
            </a:r>
            <a:r>
              <a:t>(</a:t>
            </a:r>
            <a:r>
              <a:t>공통 기능</a:t>
            </a:r>
            <a:r>
              <a:t>,</a:t>
            </a:r>
            <a:r>
              <a:t> 개별 제안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3.2.</a:t>
            </a:r>
            <a:r>
              <a:t> </a:t>
            </a:r>
            <a:r>
              <a:t>Image</a:t>
            </a:r>
            <a:r>
              <a:t> 목록</a:t>
            </a:r>
            <a:r>
              <a:t>,</a:t>
            </a:r>
            <a:r>
              <a:t> 획득을 위한 </a:t>
            </a:r>
            <a:r>
              <a:t>HTTP</a:t>
            </a:r>
            <a:r>
              <a:t> </a:t>
            </a:r>
            <a:r>
              <a:t>Restfull API </a:t>
            </a:r>
            <a:r>
              <a:t>사용</a:t>
            </a:r>
            <a:r>
              <a:t>(</a:t>
            </a:r>
            <a:r>
              <a:t>신규 추가 필요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3.3.</a:t>
            </a:r>
            <a:r>
              <a:t> 공통기능 및 추가기능을 활용한 사용자 시나리오 및 </a:t>
            </a:r>
            <a:r>
              <a:t>UI </a:t>
            </a:r>
            <a:r>
              <a:t>제공</a:t>
            </a:r>
            <a:r>
              <a:t> (</a:t>
            </a:r>
            <a:r>
              <a:t>신규 추가 필요</a:t>
            </a:r>
            <a:r>
              <a:t>)</a:t>
            </a:r>
          </a:p>
          <a:p>
            <a:pPr lvl="1" marL="812165" indent="-342900">
              <a:spcBef>
                <a:spcPts val="100"/>
              </a:spcBef>
              <a:buSzPct val="100000"/>
              <a:buChar char="-"/>
              <a:tabLst>
                <a:tab pos="292100" algn="l"/>
              </a:tabLst>
              <a:defRPr sz="1600"/>
            </a:pPr>
            <a:r>
              <a:t>3-4.</a:t>
            </a:r>
            <a:r>
              <a:t> 추가 기능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2017" y="2590800"/>
            <a:ext cx="2030259" cy="278868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모서리가 둥근 직사각형 35"/>
          <p:cNvSpPr/>
          <p:nvPr/>
        </p:nvSpPr>
        <p:spPr>
          <a:xfrm>
            <a:off x="3942441" y="2666999"/>
            <a:ext cx="2151818" cy="2694750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 w="25400">
            <a:solidFill>
              <a:srgbClr val="B3A2C7"/>
            </a:solidFill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95" name="모서리가 둥근 직사각형 36"/>
          <p:cNvSpPr/>
          <p:nvPr/>
        </p:nvSpPr>
        <p:spPr>
          <a:xfrm>
            <a:off x="1941282" y="2667050"/>
            <a:ext cx="1543960" cy="2694751"/>
          </a:xfrm>
          <a:prstGeom prst="roundRect">
            <a:avLst>
              <a:gd name="adj" fmla="val 16667"/>
            </a:avLst>
          </a:prstGeom>
          <a:solidFill>
            <a:srgbClr val="CCC1DA"/>
          </a:solidFill>
          <a:ln w="25400">
            <a:solidFill>
              <a:srgbClr val="B3A2C7"/>
            </a:solidFill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96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97" name="object 3"/>
          <p:cNvSpPr txBox="1"/>
          <p:nvPr>
            <p:ph type="title"/>
          </p:nvPr>
        </p:nvSpPr>
        <p:spPr>
          <a:xfrm>
            <a:off x="574039" y="609888"/>
            <a:ext cx="5293362" cy="32124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시스템 구성도 </a:t>
            </a:r>
            <a:r>
              <a:rPr i="1">
                <a:solidFill>
                  <a:srgbClr val="FF0000"/>
                </a:solidFill>
              </a:rPr>
              <a:t>(</a:t>
            </a:r>
            <a:r>
              <a:rPr i="1">
                <a:solidFill>
                  <a:srgbClr val="FF0000"/>
                </a:solidFill>
              </a:rPr>
              <a:t>변경  된 사항 적용</a:t>
            </a:r>
            <a:r>
              <a:rPr i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8" name="object 4"/>
          <p:cNvSpPr txBox="1"/>
          <p:nvPr/>
        </p:nvSpPr>
        <p:spPr>
          <a:xfrm>
            <a:off x="574040" y="1138152"/>
            <a:ext cx="8874760" cy="306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spc="-4" sz="2000">
                <a:solidFill>
                  <a:srgbClr val="558ED5"/>
                </a:solidFill>
              </a:defRPr>
            </a:lvl1pPr>
          </a:lstStyle>
          <a:p>
            <a:pPr/>
            <a:r>
              <a:t>시스템 구성도</a:t>
            </a:r>
          </a:p>
        </p:txBody>
      </p:sp>
      <p:pic>
        <p:nvPicPr>
          <p:cNvPr id="99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4539" y="4785497"/>
            <a:ext cx="1280543" cy="624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7950" y="4720802"/>
            <a:ext cx="1280544" cy="624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583" y="4866073"/>
            <a:ext cx="522802" cy="46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그림 6" descr="그림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3238" y="4082000"/>
            <a:ext cx="871000" cy="87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그림 8" descr="그림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2569" y="2671423"/>
            <a:ext cx="971310" cy="647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그림 22" descr="그림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35437" y="3756554"/>
            <a:ext cx="858745" cy="586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" name="모서리가 둥근 직사각형 23"/>
          <p:cNvGrpSpPr/>
          <p:nvPr/>
        </p:nvGrpSpPr>
        <p:grpSpPr>
          <a:xfrm>
            <a:off x="2061309" y="3192266"/>
            <a:ext cx="1257633" cy="529855"/>
            <a:chOff x="0" y="0"/>
            <a:chExt cx="1257631" cy="529853"/>
          </a:xfrm>
        </p:grpSpPr>
        <p:sp>
          <p:nvSpPr>
            <p:cNvPr id="105" name="모서리가 둥근 직사각형"/>
            <p:cNvSpPr/>
            <p:nvPr/>
          </p:nvSpPr>
          <p:spPr>
            <a:xfrm>
              <a:off x="0" y="0"/>
              <a:ext cx="1257632" cy="52985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" name="Change Detection"/>
            <p:cNvSpPr txBox="1"/>
            <p:nvPr/>
          </p:nvSpPr>
          <p:spPr>
            <a:xfrm>
              <a:off x="84285" y="69092"/>
              <a:ext cx="1089062" cy="391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Change Detection</a:t>
              </a:r>
            </a:p>
          </p:txBody>
        </p:sp>
      </p:grpSp>
      <p:grpSp>
        <p:nvGrpSpPr>
          <p:cNvPr id="110" name="모서리가 둥근 직사각형 24"/>
          <p:cNvGrpSpPr/>
          <p:nvPr/>
        </p:nvGrpSpPr>
        <p:grpSpPr>
          <a:xfrm>
            <a:off x="4031777" y="3395569"/>
            <a:ext cx="1368450" cy="785576"/>
            <a:chOff x="0" y="0"/>
            <a:chExt cx="1368449" cy="785575"/>
          </a:xfrm>
        </p:grpSpPr>
        <p:sp>
          <p:nvSpPr>
            <p:cNvPr id="108" name="모서리가 둥근 직사각형"/>
            <p:cNvSpPr/>
            <p:nvPr/>
          </p:nvSpPr>
          <p:spPr>
            <a:xfrm>
              <a:off x="0" y="0"/>
              <a:ext cx="1368450" cy="78557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>
              <a:solidFill>
                <a:srgbClr val="71884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9" name="Intruder Detection…"/>
            <p:cNvSpPr txBox="1"/>
            <p:nvPr/>
          </p:nvSpPr>
          <p:spPr>
            <a:xfrm>
              <a:off x="96769" y="120752"/>
              <a:ext cx="1174912" cy="544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  <a:r>
                <a:t>Intruder Detection</a:t>
              </a:r>
            </a:p>
            <a:p>
              <a:pPr algn="ctr">
                <a:defRPr sz="1100">
                  <a:solidFill>
                    <a:srgbClr val="FFFFFF"/>
                  </a:solidFill>
                </a:defRPr>
              </a:pPr>
              <a:r>
                <a:t>(Django blog)</a:t>
              </a:r>
            </a:p>
          </p:txBody>
        </p:sp>
      </p:grpSp>
      <p:pic>
        <p:nvPicPr>
          <p:cNvPr id="111" name="Picture 13" descr="Picture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97005" y="4181145"/>
            <a:ext cx="594673" cy="672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그림 26" descr="그림 2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087805" y="2671423"/>
            <a:ext cx="971310" cy="54332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직선 화살표 연결선 28"/>
          <p:cNvSpPr/>
          <p:nvPr/>
        </p:nvSpPr>
        <p:spPr>
          <a:xfrm>
            <a:off x="1134214" y="5068391"/>
            <a:ext cx="938836" cy="22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4" name="TextBox 31"/>
          <p:cNvSpPr txBox="1"/>
          <p:nvPr/>
        </p:nvSpPr>
        <p:spPr>
          <a:xfrm>
            <a:off x="1230318" y="4828170"/>
            <a:ext cx="50783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RTSP</a:t>
            </a:r>
          </a:p>
        </p:txBody>
      </p:sp>
      <p:sp>
        <p:nvSpPr>
          <p:cNvPr id="147" name="꺾인 연결선[E] 33"/>
          <p:cNvSpPr/>
          <p:nvPr/>
        </p:nvSpPr>
        <p:spPr>
          <a:xfrm>
            <a:off x="1794510" y="2993390"/>
            <a:ext cx="2886710" cy="463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48" name="꺾인 연결선[E] 41"/>
          <p:cNvSpPr/>
          <p:nvPr/>
        </p:nvSpPr>
        <p:spPr>
          <a:xfrm>
            <a:off x="4687570" y="4517390"/>
            <a:ext cx="887730" cy="659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76"/>
                </a:moveTo>
                <a:lnTo>
                  <a:pt x="0" y="21600"/>
                </a:lnTo>
                <a:lnTo>
                  <a:pt x="15142" y="21600"/>
                </a:lnTo>
                <a:lnTo>
                  <a:pt x="15142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117" name="그림 46" descr="그림 4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70562" y="3680774"/>
            <a:ext cx="431436" cy="41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그림 47" descr="그림 4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09861" y="4119078"/>
            <a:ext cx="552836" cy="41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그림 48" descr="그림 4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89322" y="3223161"/>
            <a:ext cx="395674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그림 49" descr="그림 4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664377" y="2785772"/>
            <a:ext cx="421176" cy="41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그림 50" descr="그림 5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06804" y="3223161"/>
            <a:ext cx="660401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꺾인 연결선[E] 51"/>
          <p:cNvSpPr/>
          <p:nvPr/>
        </p:nvSpPr>
        <p:spPr>
          <a:xfrm>
            <a:off x="4738370" y="2987040"/>
            <a:ext cx="2942590" cy="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2408" y="21600"/>
                </a:lnTo>
                <a:lnTo>
                  <a:pt x="12408" y="0"/>
                </a:lnTo>
                <a:lnTo>
                  <a:pt x="21600" y="0"/>
                </a:lnTo>
              </a:path>
            </a:pathLst>
          </a:custGeom>
          <a:ln>
            <a:solidFill>
              <a:srgbClr val="4A7EBB"/>
            </a:solidFill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3" name="TextBox 54"/>
          <p:cNvSpPr txBox="1"/>
          <p:nvPr/>
        </p:nvSpPr>
        <p:spPr>
          <a:xfrm>
            <a:off x="2775702" y="2702939"/>
            <a:ext cx="129826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HTTP/Restful</a:t>
            </a:r>
            <a:r>
              <a:t> </a:t>
            </a:r>
            <a:r>
              <a:t>API</a:t>
            </a:r>
          </a:p>
        </p:txBody>
      </p:sp>
      <p:sp>
        <p:nvSpPr>
          <p:cNvPr id="124" name="TextBox 55"/>
          <p:cNvSpPr txBox="1"/>
          <p:nvPr/>
        </p:nvSpPr>
        <p:spPr>
          <a:xfrm>
            <a:off x="5475525" y="2702937"/>
            <a:ext cx="50203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</a:t>
            </a:r>
          </a:p>
        </p:txBody>
      </p:sp>
      <p:sp>
        <p:nvSpPr>
          <p:cNvPr id="125" name="직선 화살표 연결선 56"/>
          <p:cNvSpPr/>
          <p:nvPr/>
        </p:nvSpPr>
        <p:spPr>
          <a:xfrm flipV="1">
            <a:off x="4716002" y="3086085"/>
            <a:ext cx="1" cy="309485"/>
          </a:xfrm>
          <a:prstGeom prst="line">
            <a:avLst/>
          </a:prstGeom>
          <a:ln>
            <a:solidFill>
              <a:srgbClr val="4A7EBB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TextBox 59"/>
          <p:cNvSpPr txBox="1"/>
          <p:nvPr/>
        </p:nvSpPr>
        <p:spPr>
          <a:xfrm>
            <a:off x="4770120" y="3124200"/>
            <a:ext cx="50203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HTTP</a:t>
            </a:r>
          </a:p>
        </p:txBody>
      </p:sp>
      <p:grpSp>
        <p:nvGrpSpPr>
          <p:cNvPr id="129" name="모서리가 둥근 직사각형 64"/>
          <p:cNvGrpSpPr/>
          <p:nvPr/>
        </p:nvGrpSpPr>
        <p:grpSpPr>
          <a:xfrm>
            <a:off x="4253615" y="4047273"/>
            <a:ext cx="940263" cy="226987"/>
            <a:chOff x="0" y="762"/>
            <a:chExt cx="940261" cy="226985"/>
          </a:xfrm>
        </p:grpSpPr>
        <p:sp>
          <p:nvSpPr>
            <p:cNvPr id="127" name="모서리가 둥근 직사각형"/>
            <p:cNvSpPr/>
            <p:nvPr/>
          </p:nvSpPr>
          <p:spPr>
            <a:xfrm>
              <a:off x="0" y="7821"/>
              <a:ext cx="940262" cy="2128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" name="Image blog"/>
            <p:cNvSpPr txBox="1"/>
            <p:nvPr/>
          </p:nvSpPr>
          <p:spPr>
            <a:xfrm>
              <a:off x="68810" y="762"/>
              <a:ext cx="802641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Image blog</a:t>
              </a:r>
            </a:p>
          </p:txBody>
        </p:sp>
      </p:grpSp>
      <p:grpSp>
        <p:nvGrpSpPr>
          <p:cNvPr id="132" name="모서리가 둥근 직사각형 65"/>
          <p:cNvGrpSpPr/>
          <p:nvPr/>
        </p:nvGrpSpPr>
        <p:grpSpPr>
          <a:xfrm>
            <a:off x="4031777" y="3402835"/>
            <a:ext cx="692623" cy="212868"/>
            <a:chOff x="0" y="76909"/>
            <a:chExt cx="692622" cy="212866"/>
          </a:xfrm>
        </p:grpSpPr>
        <p:sp>
          <p:nvSpPr>
            <p:cNvPr id="130" name="모서리가 둥근 직사각형"/>
            <p:cNvSpPr/>
            <p:nvPr/>
          </p:nvSpPr>
          <p:spPr>
            <a:xfrm>
              <a:off x="0" y="76909"/>
              <a:ext cx="692623" cy="2128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1" name="REST API"/>
            <p:cNvSpPr/>
            <p:nvPr/>
          </p:nvSpPr>
          <p:spPr>
            <a:xfrm>
              <a:off x="68811" y="183342"/>
              <a:ext cx="5550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REST API</a:t>
              </a:r>
            </a:p>
          </p:txBody>
        </p:sp>
      </p:grpSp>
      <p:sp>
        <p:nvSpPr>
          <p:cNvPr id="133" name="TextBox 32"/>
          <p:cNvSpPr txBox="1"/>
          <p:nvPr/>
        </p:nvSpPr>
        <p:spPr>
          <a:xfrm>
            <a:off x="3901794" y="3152001"/>
            <a:ext cx="88920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PORT:8000</a:t>
            </a:r>
          </a:p>
        </p:txBody>
      </p:sp>
      <p:sp>
        <p:nvSpPr>
          <p:cNvPr id="134" name="TextBox 34"/>
          <p:cNvSpPr txBox="1"/>
          <p:nvPr/>
        </p:nvSpPr>
        <p:spPr>
          <a:xfrm>
            <a:off x="4617720" y="2694801"/>
            <a:ext cx="88920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PORT:8080</a:t>
            </a:r>
          </a:p>
        </p:txBody>
      </p:sp>
      <p:sp>
        <p:nvSpPr>
          <p:cNvPr id="135" name="TextBox 37"/>
          <p:cNvSpPr txBox="1"/>
          <p:nvPr/>
        </p:nvSpPr>
        <p:spPr>
          <a:xfrm>
            <a:off x="1949088" y="5377055"/>
            <a:ext cx="148706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&lt;EDGE SYSTEM&gt;</a:t>
            </a:r>
          </a:p>
        </p:txBody>
      </p:sp>
      <p:sp>
        <p:nvSpPr>
          <p:cNvPr id="136" name="TextBox 38"/>
          <p:cNvSpPr txBox="1"/>
          <p:nvPr/>
        </p:nvSpPr>
        <p:spPr>
          <a:xfrm>
            <a:off x="6846532" y="5334000"/>
            <a:ext cx="205686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&lt;CLIENT&gt;</a:t>
            </a:r>
          </a:p>
        </p:txBody>
      </p:sp>
      <p:pic>
        <p:nvPicPr>
          <p:cNvPr id="137" name="그림 9" descr="그림 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659247" y="4589324"/>
            <a:ext cx="431436" cy="43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그림 10" descr="그림 10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59567" y="4060440"/>
            <a:ext cx="971399" cy="6722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직선 화살표 연결선 11"/>
          <p:cNvSpPr/>
          <p:nvPr/>
        </p:nvSpPr>
        <p:spPr>
          <a:xfrm>
            <a:off x="1111756" y="4398405"/>
            <a:ext cx="912783" cy="699445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TextBox 14"/>
          <p:cNvSpPr txBox="1"/>
          <p:nvPr/>
        </p:nvSpPr>
        <p:spPr>
          <a:xfrm>
            <a:off x="1204631" y="4248925"/>
            <a:ext cx="45984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pPr/>
            <a:r>
              <a:t> USB</a:t>
            </a:r>
          </a:p>
        </p:txBody>
      </p:sp>
      <p:pic>
        <p:nvPicPr>
          <p:cNvPr id="141" name="그림 15" descr="그림 15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924231" y="4641184"/>
            <a:ext cx="797855" cy="23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그림 5" descr="그림 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40935" y="4244807"/>
            <a:ext cx="1047751" cy="327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그림 16" descr="그림 16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819400" y="4790121"/>
            <a:ext cx="609600" cy="162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그림 17" descr="그림 17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766529" y="4464046"/>
            <a:ext cx="715340" cy="35767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18"/>
          <p:cNvSpPr txBox="1"/>
          <p:nvPr/>
        </p:nvSpPr>
        <p:spPr>
          <a:xfrm>
            <a:off x="4006291" y="5334000"/>
            <a:ext cx="205686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/>
            </a:lvl1pPr>
          </a:lstStyle>
          <a:p>
            <a:pPr/>
            <a:r>
              <a:t>&lt;SERVICE SYSTEM&gt;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bject 2"/>
          <p:cNvSpPr txBox="1"/>
          <p:nvPr/>
        </p:nvSpPr>
        <p:spPr>
          <a:xfrm>
            <a:off x="1208504" y="6499573"/>
            <a:ext cx="1705612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52" name="object 3"/>
          <p:cNvSpPr txBox="1"/>
          <p:nvPr>
            <p:ph type="title"/>
          </p:nvPr>
        </p:nvSpPr>
        <p:spPr>
          <a:xfrm>
            <a:off x="574038" y="609888"/>
            <a:ext cx="1090933" cy="33083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목적</a:t>
            </a:r>
          </a:p>
        </p:txBody>
      </p:sp>
      <p:sp>
        <p:nvSpPr>
          <p:cNvPr id="153" name="object 4"/>
          <p:cNvSpPr txBox="1"/>
          <p:nvPr/>
        </p:nvSpPr>
        <p:spPr>
          <a:xfrm>
            <a:off x="574040" y="1486863"/>
            <a:ext cx="8080376" cy="265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200"/>
              </a:spcBef>
              <a:defRPr b="1" sz="1400"/>
            </a:pPr>
            <a:r>
              <a:t>실시간 인구 혼잡도 분석:</a:t>
            </a:r>
          </a:p>
          <a:p>
            <a:pPr marL="457200" indent="-317500" defTabSz="457200">
              <a:buSzPct val="100000"/>
              <a:buFont typeface="Arial"/>
              <a:buChar char="•"/>
              <a:defRPr b="1" sz="1200"/>
            </a:pPr>
            <a:r>
              <a:t>YOLOv5 모델을 사용하여 이미지나 영상에서 사람을 탐지하고, 특정 지역의 인구 혼잡도를 실시간으로 계산합니다.</a:t>
            </a:r>
          </a:p>
          <a:p>
            <a:pPr defTabSz="457200">
              <a:defRPr b="1" sz="1200"/>
            </a:pPr>
          </a:p>
          <a:p>
            <a:pPr defTabSz="457200">
              <a:spcBef>
                <a:spcPts val="1200"/>
              </a:spcBef>
              <a:defRPr b="1" sz="1400"/>
            </a:pPr>
            <a:r>
              <a:t>혼잡도 예측 및 경고 시스템:</a:t>
            </a:r>
          </a:p>
          <a:p>
            <a:pPr marL="457200" indent="-317500" defTabSz="457200">
              <a:buSzPct val="100000"/>
              <a:buFont typeface="Arial"/>
              <a:buChar char="•"/>
              <a:defRPr b="1" sz="1200"/>
            </a:pPr>
            <a:r>
              <a:t>인구 혼잡도를 기준으로 혼잡한 지역을 식별하고, 이를 관리자에게 실시간으로 알려주는 경고 시스템을 개발합니다.</a:t>
            </a:r>
          </a:p>
          <a:p>
            <a:pPr marL="457200" indent="-317500" defTabSz="457200">
              <a:buSzPct val="100000"/>
              <a:buFont typeface="Arial"/>
              <a:buChar char="•"/>
              <a:defRPr b="1" sz="1200"/>
            </a:pPr>
          </a:p>
          <a:p>
            <a:pPr defTabSz="457200">
              <a:spcBef>
                <a:spcPts val="1200"/>
              </a:spcBef>
              <a:defRPr b="1" sz="1400"/>
            </a:pPr>
            <a:r>
              <a:t>분석 결과를 시각화:</a:t>
            </a:r>
          </a:p>
          <a:p>
            <a:pPr marL="457200" indent="-317500" defTabSz="457200">
              <a:buSzPct val="100000"/>
              <a:buFont typeface="Arial"/>
              <a:buChar char="•"/>
              <a:defRPr b="1" sz="1200"/>
            </a:pPr>
            <a:r>
              <a:t>분석된 인구 혼잡도를 대시보드와 같은 UI를 통해 시각적으로 제공하고, 사용자가 쉽게 확인할 수 있도록 합니다.</a:t>
            </a:r>
          </a:p>
          <a:p>
            <a:pPr defTabSz="457200">
              <a:defRPr b="1" sz="1200"/>
            </a:pPr>
          </a:p>
          <a:p>
            <a:pPr defTabSz="457200">
              <a:spcBef>
                <a:spcPts val="1200"/>
              </a:spcBef>
              <a:defRPr b="1" sz="1400"/>
            </a:pPr>
            <a:r>
              <a:t>API 기반 데이터 제공:</a:t>
            </a:r>
          </a:p>
          <a:p>
            <a:pPr marL="457200" indent="-317500" defTabSz="457200">
              <a:buSzPct val="100000"/>
              <a:buFont typeface="Arial"/>
              <a:buChar char="•"/>
              <a:defRPr b="1" sz="1200"/>
            </a:pPr>
            <a:r>
              <a:t>인구 혼잡도 데이터를 외부 시스템이나 클라이언트가 요청할 수 있도록 RESTful API를 통해 제공합니다.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bject 2"/>
          <p:cNvSpPr txBox="1"/>
          <p:nvPr/>
        </p:nvSpPr>
        <p:spPr>
          <a:xfrm>
            <a:off x="1208504" y="6499573"/>
            <a:ext cx="1705612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56" name="object 3"/>
          <p:cNvSpPr txBox="1"/>
          <p:nvPr>
            <p:ph type="title"/>
          </p:nvPr>
        </p:nvSpPr>
        <p:spPr>
          <a:xfrm>
            <a:off x="574038" y="609888"/>
            <a:ext cx="1090933" cy="33083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</a:lvl1pPr>
          </a:lstStyle>
          <a:p>
            <a:pPr/>
            <a:r>
              <a:t>필요성</a:t>
            </a:r>
          </a:p>
        </p:txBody>
      </p:sp>
      <p:sp>
        <p:nvSpPr>
          <p:cNvPr id="157" name="object 4"/>
          <p:cNvSpPr txBox="1"/>
          <p:nvPr/>
        </p:nvSpPr>
        <p:spPr>
          <a:xfrm>
            <a:off x="574040" y="1138152"/>
            <a:ext cx="8080376" cy="392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200"/>
            </a:pPr>
            <a:r>
              <a:t>도시 관리 및 안전 문제 해결</a:t>
            </a:r>
          </a:p>
          <a:p>
            <a:pPr lvl="1" marL="914400" indent="-317500" defTabSz="457200">
              <a:buSzPct val="100000"/>
              <a:buFont typeface="Arial"/>
              <a:buChar char="◦"/>
              <a:defRPr sz="1200"/>
            </a:pPr>
            <a:r>
              <a:t>급격히 증가하는 도시 인구와 이동량으로 인해 특정 지역의 과도한 </a:t>
            </a:r>
            <a:r>
              <a:rPr b="1"/>
              <a:t>혼잡</a:t>
            </a:r>
            <a:r>
              <a:t>은 공공 안전과 질서 유지에 큰 문제를 야기할 수 있습니다. 인구 혼잡 분석 시스템은 이러한 문제를 해결하기 위해 실시간으로 혼잡도를 모니터링하고, 위험 지역을 사전에 감지하여 </a:t>
            </a:r>
            <a:r>
              <a:rPr b="1"/>
              <a:t>효율적인 대응</a:t>
            </a:r>
            <a:r>
              <a:t>을 가능하게 합니다.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200"/>
            </a:pPr>
            <a:r>
              <a:t>혼잡한 지역의 효율적인 관리</a:t>
            </a:r>
          </a:p>
          <a:p>
            <a:pPr lvl="1" marL="914400" indent="-317500" defTabSz="457200">
              <a:buSzPct val="100000"/>
              <a:buFont typeface="Arial"/>
              <a:buChar char="◦"/>
              <a:defRPr sz="1200"/>
            </a:pPr>
            <a:r>
              <a:t>특히 대규모 이벤트, 쇼핑몰, 교통 허브 등에서 </a:t>
            </a:r>
            <a:r>
              <a:rPr b="1"/>
              <a:t>혼잡도가 높을 경우</a:t>
            </a:r>
            <a:r>
              <a:t>, 사고나 불편을 초래할 수 있습니다. 실시간 혼잡도 분석을 통해 </a:t>
            </a:r>
            <a:r>
              <a:rPr b="1"/>
              <a:t>혼잡한 지역</a:t>
            </a:r>
            <a:r>
              <a:t>을 사전에 식별하고, 사람들의 이동을 유도하거나 다른 방법으로 효율적인 관리가 필요합니다.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200"/>
            </a:pPr>
            <a:r>
              <a:t>공공 교통 시스템 최적화</a:t>
            </a:r>
          </a:p>
          <a:p>
            <a:pPr lvl="1" marL="914400" indent="-317500" defTabSz="457200">
              <a:buSzPct val="100000"/>
              <a:buFont typeface="Arial"/>
              <a:buChar char="◦"/>
              <a:defRPr b="1" sz="1200"/>
            </a:pPr>
            <a:r>
              <a:t>대중교통 혼잡도</a:t>
            </a:r>
            <a:r>
              <a:rPr b="0"/>
              <a:t>를 분석하여 승객 분산을 유도할 수 있는 데이터로 활용할 수 있습니다. 이를 통해 </a:t>
            </a:r>
            <a:r>
              <a:t>혼잡한 시간대나 지역을 예측</a:t>
            </a:r>
            <a:r>
              <a:rPr b="0"/>
              <a:t>하고, 대중교통 시스템 운영을 최적화할 수 있습니다.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200"/>
            </a:pPr>
            <a:r>
              <a:t>스마트 시티 구현을 위한 기초 데이터 제공</a:t>
            </a:r>
          </a:p>
          <a:p>
            <a:pPr lvl="1" marL="914400" indent="-317500" defTabSz="457200">
              <a:buSzPct val="100000"/>
              <a:buFont typeface="Arial"/>
              <a:buChar char="◦"/>
              <a:defRPr sz="1200"/>
            </a:pPr>
            <a:r>
              <a:t>스마트 시티 기술의 핵심은 실시간 데이터 수집과 분석입니다. 인구 혼잡 분석을 통해 </a:t>
            </a:r>
            <a:r>
              <a:rPr b="1"/>
              <a:t>스마트 시티 관리 시스템</a:t>
            </a:r>
            <a:r>
              <a:t>의 기초 데이터를 제공하고, 시민들의 생활 편의를 높이며 도시 운영의 효율성을 증대시킬 수 있습니다.</a:t>
            </a:r>
          </a:p>
          <a:p>
            <a:pPr marL="457200" indent="-317500" defTabSz="457200">
              <a:spcBef>
                <a:spcPts val="1200"/>
              </a:spcBef>
              <a:buSzPct val="100000"/>
              <a:buAutoNum type="arabicPeriod" startAt="1"/>
              <a:defRPr b="1" sz="1200"/>
            </a:pPr>
            <a:r>
              <a:t>응급 상황 대응 및 리소스 배분 최적화</a:t>
            </a:r>
          </a:p>
          <a:p>
            <a:pPr lvl="1" marL="914400" indent="-317500" defTabSz="457200">
              <a:buSzPct val="100000"/>
              <a:buFont typeface="Arial"/>
              <a:buChar char="◦"/>
              <a:defRPr sz="1200"/>
            </a:pPr>
            <a:r>
              <a:t>예상치 못한 대규모 인구 집중이나 자연재해 발생 시, 실시간으로 인구 혼잡도를 분석하여 </a:t>
            </a:r>
            <a:r>
              <a:rPr b="1"/>
              <a:t>응급 서비스</a:t>
            </a:r>
            <a:r>
              <a:t>나 리소스 배분을 최적화하는 데 활용할 수 있습니다. 예를 들어, 응급 차량이 혼잡 지역을 피하거나, 인프라 리소스를 더 필요한 지역으로 재배치하는 데 도움을 줄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object 2"/>
          <p:cNvSpPr txBox="1"/>
          <p:nvPr/>
        </p:nvSpPr>
        <p:spPr>
          <a:xfrm>
            <a:off x="1208504" y="6499574"/>
            <a:ext cx="1705611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1400">
                <a:solidFill>
                  <a:srgbClr val="1F497D"/>
                </a:solidFill>
              </a:defRPr>
            </a:pPr>
            <a:r>
              <a:t>Image </a:t>
            </a:r>
            <a:r>
              <a:rPr spc="-5"/>
              <a:t>Processing</a:t>
            </a:r>
            <a:r>
              <a:rPr spc="-70"/>
              <a:t> </a:t>
            </a:r>
            <a:r>
              <a:t>Lab</a:t>
            </a:r>
          </a:p>
        </p:txBody>
      </p:sp>
      <p:sp>
        <p:nvSpPr>
          <p:cNvPr id="160" name="object 3"/>
          <p:cNvSpPr txBox="1"/>
          <p:nvPr>
            <p:ph type="title"/>
          </p:nvPr>
        </p:nvSpPr>
        <p:spPr>
          <a:xfrm>
            <a:off x="574040" y="609888"/>
            <a:ext cx="6817360" cy="32124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</a:pPr>
            <a:r>
              <a:t>기능 </a:t>
            </a:r>
            <a:r>
              <a:t>-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조건대비표</a:t>
            </a:r>
          </a:p>
        </p:txBody>
      </p:sp>
      <p:graphicFrame>
        <p:nvGraphicFramePr>
          <p:cNvPr id="161" name="표 4"/>
          <p:cNvGraphicFramePr/>
          <p:nvPr/>
        </p:nvGraphicFramePr>
        <p:xfrm>
          <a:off x="457200" y="1219200"/>
          <a:ext cx="8991600" cy="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90600"/>
                <a:gridCol w="3962400"/>
                <a:gridCol w="457200"/>
                <a:gridCol w="457200"/>
                <a:gridCol w="3124200"/>
              </a:tblGrid>
              <a:tr h="50800"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/>
                      </a:pPr>
                      <a:r>
                        <a:t>시스템 구분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/>
                      </a:pPr>
                      <a:r>
                        <a:t>세부기능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/>
                      </a:pPr>
                      <a:r>
                        <a:t>구현 여부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/>
                      </a:pPr>
                      <a:r>
                        <a:t>대체 여부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0"/>
                        </a:spcBef>
                        <a:defRPr sz="1000"/>
                      </a:pPr>
                      <a:r>
                        <a:t>소스 파일명 </a:t>
                      </a:r>
                    </a:p>
                    <a:p>
                      <a:pPr indent="0" algn="ctr">
                        <a:spcBef>
                          <a:spcPts val="0"/>
                        </a:spcBef>
                        <a:defRPr sz="1000"/>
                      </a:pPr>
                      <a:r>
                        <a:t>(</a:t>
                      </a:r>
                      <a:r>
                        <a:t>함수 또는 </a:t>
                      </a:r>
                      <a:r>
                        <a:t>class</a:t>
                      </a:r>
                      <a:r>
                        <a:t>명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rowSpan="5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1. Edge System(Python </a:t>
                      </a:r>
                      <a:r>
                        <a:t>기반</a:t>
                      </a:r>
                      <a:r>
                        <a:t>, </a:t>
                      </a:r>
                      <a: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1-1. YoloV5 pretrained model </a:t>
                      </a:r>
                      <a:r>
                        <a:t>사용</a:t>
                      </a:r>
                      <a:r>
                        <a:rPr b="1"/>
                        <a:t>(</a:t>
                      </a:r>
                      <a:r>
                        <a:rPr b="1"/>
                        <a:t>대체 가능</a:t>
                      </a:r>
                      <a:r>
                        <a:rPr b="1"/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1-2. Ms coco </a:t>
                      </a:r>
                      <a:r>
                        <a:t>훈련데이터 기준 검출 객체 </a:t>
                      </a:r>
                      <a:r>
                        <a:t>(Classes) : 80</a:t>
                      </a:r>
                      <a:r>
                        <a:t>가지 객체 검출 기능</a:t>
                      </a:r>
                      <a:r>
                        <a:rPr b="1"/>
                        <a:t>(</a:t>
                      </a:r>
                      <a:r>
                        <a:rPr b="1"/>
                        <a:t>대체 가능 함</a:t>
                      </a:r>
                      <a:r>
                        <a:rPr b="1"/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detect.py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1-3. </a:t>
                      </a:r>
                      <a:r>
                        <a:t>한 종류의 객체를 동일한 객체로 가능한 </a:t>
                      </a:r>
                      <a:r>
                        <a:t>Change Detection</a:t>
                      </a:r>
                      <a:r>
                        <a:rPr b="1"/>
                        <a:t>(</a:t>
                      </a:r>
                      <a:r>
                        <a:rPr b="1"/>
                        <a:t>대체 가능 함</a:t>
                      </a:r>
                      <a:r>
                        <a:rPr b="1"/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changedetection.py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1-4. </a:t>
                      </a:r>
                      <a:r>
                        <a:t>게시를 위한 </a:t>
                      </a:r>
                      <a:r>
                        <a:t>HTTP Restfull API </a:t>
                      </a:r>
                      <a:r>
                        <a:t>사용</a:t>
                      </a:r>
                      <a:r>
                        <a:t>(</a:t>
                      </a:r>
                      <a: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changedetection.py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1-5. 사람 인식후 5명 이상일때 서버로 전송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changedetection.py,detect.py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rowSpan="5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2. Service System(Python, Django </a:t>
                      </a:r>
                      <a:r>
                        <a:t>기반</a:t>
                      </a:r>
                      <a:r>
                        <a:t>, Pythonanywhere </a:t>
                      </a:r>
                      <a:r>
                        <a:t>클라우드상 서비스 구동</a:t>
                      </a:r>
                      <a:r>
                        <a:t>, </a:t>
                      </a:r>
                      <a:r>
                        <a:t>일부 확장 기능 가능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2-1. </a:t>
                      </a:r>
                      <a:r>
                        <a:t>사용자 보안 기능</a:t>
                      </a:r>
                      <a:r>
                        <a:t>(</a:t>
                      </a:r>
                      <a:r>
                        <a:t>보안키를 이용한 로그인</a:t>
                      </a:r>
                      <a:r>
                        <a:t>, </a:t>
                      </a:r>
                      <a: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serializer.py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2-2. Image Blog </a:t>
                      </a:r>
                      <a:r>
                        <a:t>및 관리 기능</a:t>
                      </a:r>
                      <a:r>
                        <a:t>(</a:t>
                      </a:r>
                      <a:r>
                        <a:t>공통</a:t>
                      </a:r>
                      <a:r>
                        <a:t>, </a:t>
                      </a:r>
                      <a:r>
                        <a:t>일부 확장 기능 가능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views.py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2-3. </a:t>
                      </a:r>
                      <a:r>
                        <a:t>게시를 위한 </a:t>
                      </a:r>
                      <a:r>
                        <a:t>HTTP Restfull API </a:t>
                      </a:r>
                      <a:r>
                        <a:t>제공</a:t>
                      </a:r>
                      <a:r>
                        <a:t>(</a:t>
                      </a:r>
                      <a:r>
                        <a:t>공통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views.py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2-4. Image </a:t>
                      </a:r>
                      <a:r>
                        <a:t>목록</a:t>
                      </a:r>
                      <a:r>
                        <a:t>, </a:t>
                      </a:r>
                      <a:r>
                        <a:t>획득을 위한 </a:t>
                      </a:r>
                      <a:r>
                        <a:t>HTTP Restfull API </a:t>
                      </a:r>
                      <a:r>
                        <a:t>제공</a:t>
                      </a:r>
                      <a:r>
                        <a:t>(</a:t>
                      </a:r>
                      <a:r>
                        <a:t>신규 추가 필요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views.py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2-5. 인구 혼잡도 현황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O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800"/>
                      </a:pPr>
                      <a:r>
                        <a:rPr sz="1000"/>
                        <a:t>congestion_analysis.html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rowSpan="4"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3. Client System(Android, Native App, </a:t>
                      </a:r>
                      <a:r>
                        <a:t>개별 제안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3.1. Image list view </a:t>
                      </a:r>
                      <a:r>
                        <a:t>기능</a:t>
                      </a:r>
                      <a:r>
                        <a:t>(</a:t>
                      </a:r>
                      <a:r>
                        <a:t>공통 기능</a:t>
                      </a:r>
                      <a:r>
                        <a:t>, </a:t>
                      </a:r>
                      <a:r>
                        <a:t>개별 제안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3.2. Image </a:t>
                      </a:r>
                      <a:r>
                        <a:t>목록</a:t>
                      </a:r>
                      <a:r>
                        <a:t>, </a:t>
                      </a:r>
                      <a:r>
                        <a:t>획득을 위한 </a:t>
                      </a:r>
                      <a:r>
                        <a:t>HTTP Restfull API </a:t>
                      </a:r>
                      <a:r>
                        <a:t>사용</a:t>
                      </a:r>
                      <a:r>
                        <a:t>(</a:t>
                      </a:r>
                      <a:r>
                        <a:t>신규 추가 필요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3.3. </a:t>
                      </a:r>
                      <a:r>
                        <a:t>공통기능 및 추가기능을 활용한 사용자 시나리오 및 </a:t>
                      </a:r>
                      <a:r>
                        <a:t>UI </a:t>
                      </a:r>
                      <a:r>
                        <a:t>제공 </a:t>
                      </a:r>
                      <a:r>
                        <a:t>(</a:t>
                      </a:r>
                      <a:r>
                        <a:t>신규 추가 필요</a:t>
                      </a:r>
                      <a:r>
                        <a:t>)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50800">
                <a:tc vMerge="1">
                  <a:tcPr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  <a:r>
                        <a:t>3-4. </a:t>
                      </a:r>
                      <a:r>
                        <a:t>추가 기능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indent="0">
                        <a:spcBef>
                          <a:spcPts val="0"/>
                        </a:spcBef>
                        <a:defRPr sz="1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77823">
              <a:defRPr sz="191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1. Edge System(Python </a:t>
            </a:r>
            <a:r>
              <a:t>기반</a:t>
            </a:r>
            <a:r>
              <a:t>, </a:t>
            </a:r>
            <a:r>
              <a:t>공통</a:t>
            </a:r>
            <a:r>
              <a:t>)</a:t>
            </a:r>
          </a:p>
        </p:txBody>
      </p:sp>
      <p:sp>
        <p:nvSpPr>
          <p:cNvPr id="164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400384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1-1. YoloV5 pretrained model </a:t>
            </a:r>
            <a:r>
              <a:t>사용</a:t>
            </a:r>
            <a:r>
              <a:rPr b="1"/>
              <a:t> (</a:t>
            </a:r>
            <a:r>
              <a:rPr b="1"/>
              <a:t>대체 가능 함</a:t>
            </a:r>
            <a:r>
              <a:rPr b="1"/>
              <a:t>)</a:t>
            </a:r>
            <a:r>
              <a:t> </a:t>
            </a:r>
          </a:p>
        </p:txBody>
      </p:sp>
      <p:sp>
        <p:nvSpPr>
          <p:cNvPr id="165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1-2. Ms coco </a:t>
            </a:r>
            <a:r>
              <a:t>훈련데이터 기준 검출 객체 </a:t>
            </a:r>
            <a:r>
              <a:t>(Classes) : 80</a:t>
            </a:r>
            <a:r>
              <a:t>가지 객체 검출 기능</a:t>
            </a:r>
            <a:r>
              <a:rPr b="1"/>
              <a:t>(</a:t>
            </a:r>
            <a:r>
              <a:rPr b="1"/>
              <a:t>대체 가능 함</a:t>
            </a:r>
            <a:r>
              <a:rPr b="1"/>
              <a:t>)</a:t>
            </a:r>
            <a:endParaRPr b="1" spc="-5"/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i="1" sz="1400">
                <a:solidFill>
                  <a:srgbClr val="FF0000"/>
                </a:solidFill>
              </a:defRPr>
            </a:p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</p:txBody>
      </p:sp>
      <p:sp>
        <p:nvSpPr>
          <p:cNvPr id="166" name="내용 개체 틀 2"/>
          <p:cNvSpPr txBox="1"/>
          <p:nvPr/>
        </p:nvSpPr>
        <p:spPr>
          <a:xfrm>
            <a:off x="458118" y="4038600"/>
            <a:ext cx="4309110" cy="1593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1-3. </a:t>
            </a:r>
            <a:r>
              <a:t>한 종류의 객체를 동일한 객체로 가능한 </a:t>
            </a:r>
            <a:r>
              <a:t>Change Detection</a:t>
            </a:r>
            <a:r>
              <a:rPr b="1"/>
              <a:t> (</a:t>
            </a:r>
            <a:r>
              <a:rPr b="1"/>
              <a:t>대체 가능 함</a:t>
            </a:r>
            <a:r>
              <a:rPr b="1"/>
              <a:t>)</a:t>
            </a:r>
            <a:r>
              <a:t> </a:t>
            </a:r>
            <a:endParaRPr i="1">
              <a:solidFill>
                <a:srgbClr val="FF0000"/>
              </a:solidFill>
            </a:endParaR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167" name="내용 개체 틀 3"/>
          <p:cNvSpPr txBox="1"/>
          <p:nvPr/>
        </p:nvSpPr>
        <p:spPr>
          <a:xfrm>
            <a:off x="5064407" y="4038600"/>
            <a:ext cx="4309111" cy="158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1-4. </a:t>
            </a:r>
            <a:r>
              <a:t>게시를 위한 </a:t>
            </a:r>
            <a:r>
              <a:t>HTTP Restfull API </a:t>
            </a:r>
            <a:r>
              <a:t>사용</a:t>
            </a:r>
            <a:r>
              <a:t>(</a:t>
            </a:r>
            <a:r>
              <a:t>공통</a:t>
            </a:r>
            <a:r>
              <a:t>)</a:t>
            </a:r>
            <a:endParaRPr b="1"/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i="1" sz="1400">
                <a:solidFill>
                  <a:srgbClr val="FF0000"/>
                </a:solidFill>
              </a:defRPr>
            </a:p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</a:defRPr>
            </a:pPr>
          </a:p>
        </p:txBody>
      </p:sp>
      <p:pic>
        <p:nvPicPr>
          <p:cNvPr id="168" name="스크린샷 2024-12-14 오후 2.02.09.png" descr="스크린샷 2024-12-14 오후 2.0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416" y="1571474"/>
            <a:ext cx="3064762" cy="18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스크린샷 2024-12-14 오후 2.02.09.png" descr="스크린샷 2024-12-14 오후 2.0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8948" y="1571473"/>
            <a:ext cx="3064763" cy="181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스크린샷 2024-12-14 오후 2.02.09.png" descr="스크린샷 2024-12-14 오후 2.0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416" y="4614410"/>
            <a:ext cx="3064762" cy="1813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스크린샷 2024-12-14 오후 4.21.13.png" descr="스크린샷 2024-12-14 오후 4.21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1209" y="4283571"/>
            <a:ext cx="3064762" cy="2474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1"/>
          <p:cNvSpPr txBox="1"/>
          <p:nvPr>
            <p:ph type="title"/>
          </p:nvPr>
        </p:nvSpPr>
        <p:spPr>
          <a:xfrm>
            <a:off x="574040" y="609888"/>
            <a:ext cx="8757919" cy="307778"/>
          </a:xfrm>
          <a:prstGeom prst="rect">
            <a:avLst/>
          </a:prstGeom>
        </p:spPr>
        <p:txBody>
          <a:bodyPr/>
          <a:lstStyle/>
          <a:p>
            <a:pPr defTabSz="877823">
              <a:defRPr sz="1919">
                <a:solidFill>
                  <a:srgbClr val="1F497D"/>
                </a:solidFill>
              </a:defRPr>
            </a:pPr>
            <a:r>
              <a:t>기능 </a:t>
            </a:r>
            <a:r>
              <a:t>-</a:t>
            </a:r>
            <a:r>
              <a:t> </a:t>
            </a:r>
            <a:r>
              <a:t>2. Service System(Python, Django </a:t>
            </a:r>
            <a:r>
              <a:t>기반</a:t>
            </a:r>
            <a:r>
              <a:t>)</a:t>
            </a:r>
          </a:p>
        </p:txBody>
      </p:sp>
      <p:sp>
        <p:nvSpPr>
          <p:cNvPr id="174" name="내용 개체 틀 2"/>
          <p:cNvSpPr txBox="1"/>
          <p:nvPr>
            <p:ph type="body" sz="quarter" idx="1"/>
          </p:nvPr>
        </p:nvSpPr>
        <p:spPr>
          <a:xfrm>
            <a:off x="495300" y="1143000"/>
            <a:ext cx="4309110" cy="1369607"/>
          </a:xfrm>
          <a:prstGeom prst="rect">
            <a:avLst/>
          </a:prstGeom>
        </p:spPr>
        <p:txBody>
          <a:bodyPr/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2-1. </a:t>
            </a:r>
            <a:r>
              <a:t>사용자 보안 기능</a:t>
            </a:r>
            <a:r>
              <a:t>(</a:t>
            </a:r>
            <a:r>
              <a:t>보안키를 이용한 로그인</a:t>
            </a:r>
            <a:r>
              <a:t>, </a:t>
            </a:r>
            <a:r>
              <a:t>공통</a:t>
            </a:r>
            <a:r>
              <a:t>)</a:t>
            </a:r>
            <a:endParaRPr i="1">
              <a:solidFill>
                <a:srgbClr val="FF0000"/>
              </a:solidFill>
            </a:endParaR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  <a:endParaRPr spc="-150" sz="1800">
              <a:solidFill>
                <a:srgbClr val="000000"/>
              </a:solidFill>
            </a:endParaRP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</p:txBody>
      </p:sp>
      <p:sp>
        <p:nvSpPr>
          <p:cNvPr id="175" name="내용 개체 틀 3"/>
          <p:cNvSpPr txBox="1"/>
          <p:nvPr/>
        </p:nvSpPr>
        <p:spPr>
          <a:xfrm>
            <a:off x="5101590" y="1143000"/>
            <a:ext cx="4309110" cy="1813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100" sz="1400">
                <a:solidFill>
                  <a:srgbClr val="558ED5"/>
                </a:solidFill>
              </a:defRPr>
            </a:pPr>
            <a:r>
              <a:t>2-2. Image Blog </a:t>
            </a:r>
            <a:r>
              <a:t>및 관리 기능</a:t>
            </a:r>
            <a:r>
              <a:t>(</a:t>
            </a:r>
            <a:r>
              <a:t>공통</a:t>
            </a:r>
            <a:r>
              <a:t>, </a:t>
            </a:r>
            <a:r>
              <a:t>일부 확장 기능 가능</a:t>
            </a:r>
            <a:r>
              <a:t>)</a:t>
            </a:r>
            <a:endParaRPr b="1" spc="-5"/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i="1" sz="1400">
                <a:solidFill>
                  <a:srgbClr val="FF0000"/>
                </a:solidFill>
              </a:defRPr>
            </a:p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100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</p:txBody>
      </p:sp>
      <p:sp>
        <p:nvSpPr>
          <p:cNvPr id="176" name="내용 개체 틀 2"/>
          <p:cNvSpPr txBox="1"/>
          <p:nvPr/>
        </p:nvSpPr>
        <p:spPr>
          <a:xfrm>
            <a:off x="458118" y="4038600"/>
            <a:ext cx="4309110" cy="1587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2-3. </a:t>
            </a:r>
            <a:r>
              <a:t>게시를 위한 </a:t>
            </a:r>
            <a:r>
              <a:t>HTTP Restfull API </a:t>
            </a:r>
            <a:r>
              <a:t>제공</a:t>
            </a:r>
            <a:r>
              <a:t>(</a:t>
            </a:r>
            <a:r>
              <a:t>공통</a:t>
            </a:r>
            <a:r>
              <a:t>)</a:t>
            </a:r>
            <a:endParaRPr spc="-3" sz="1000">
              <a:solidFill>
                <a:srgbClr val="FFFFFF"/>
              </a:solidFill>
            </a:endParaRPr>
          </a:p>
          <a:p>
            <a:pPr indent="12064">
              <a:spcBef>
                <a:spcPts val="100"/>
              </a:spcBef>
              <a:tabLst>
                <a:tab pos="292100" algn="l"/>
              </a:tabLst>
              <a:defRPr i="1" sz="1400">
                <a:solidFill>
                  <a:srgbClr val="FF0000"/>
                </a:solidFill>
              </a:defRPr>
            </a:p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</a:defRPr>
            </a:pPr>
          </a:p>
        </p:txBody>
      </p:sp>
      <p:sp>
        <p:nvSpPr>
          <p:cNvPr id="177" name="내용 개체 틀 3"/>
          <p:cNvSpPr txBox="1"/>
          <p:nvPr/>
        </p:nvSpPr>
        <p:spPr>
          <a:xfrm>
            <a:off x="5064407" y="4038600"/>
            <a:ext cx="4309111" cy="1808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064">
              <a:spcBef>
                <a:spcPts val="100"/>
              </a:spcBef>
              <a:tabLst>
                <a:tab pos="292100" algn="l"/>
              </a:tabLst>
              <a:defRPr spc="-5" sz="1400">
                <a:solidFill>
                  <a:srgbClr val="558ED5"/>
                </a:solidFill>
              </a:defRPr>
            </a:pPr>
            <a:r>
              <a:t>2-4. Image </a:t>
            </a:r>
            <a:r>
              <a:t>목록</a:t>
            </a:r>
            <a:r>
              <a:t>, </a:t>
            </a:r>
            <a:r>
              <a:t>획득을 위한 </a:t>
            </a:r>
            <a:r>
              <a:t>HTTP Restfull API </a:t>
            </a:r>
            <a:r>
              <a:t>제공</a:t>
            </a:r>
            <a:r>
              <a:t>(</a:t>
            </a:r>
            <a:r>
              <a:t>신규 추가 필요</a:t>
            </a:r>
            <a:r>
              <a:t>)</a:t>
            </a:r>
            <a:endParaRPr b="1"/>
          </a:p>
          <a:p>
            <a:pPr marL="299084" indent="-287020">
              <a:spcBef>
                <a:spcPts val="100"/>
              </a:spcBef>
              <a:buSzPct val="100000"/>
              <a:buFont typeface="Arial"/>
              <a:buChar char="❖"/>
              <a:tabLst>
                <a:tab pos="292100" algn="l"/>
              </a:tabLst>
              <a:defRPr i="1" sz="1400">
                <a:solidFill>
                  <a:srgbClr val="FF0000"/>
                </a:solidFill>
              </a:defRPr>
            </a:pPr>
          </a:p>
          <a:p>
            <a:pPr lvl="1" marL="690880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간략한 설명</a:t>
            </a:r>
            <a:r>
              <a:t>)</a:t>
            </a:r>
          </a:p>
          <a:p>
            <a:pPr lvl="1" indent="403225">
              <a:spcBef>
                <a:spcPts val="1400"/>
              </a:spcBef>
              <a:tabLst>
                <a:tab pos="685800" algn="l"/>
                <a:tab pos="685800" algn="l"/>
              </a:tabLst>
              <a:defRPr i="1" spc="-5" sz="1200">
                <a:solidFill>
                  <a:srgbClr val="FF0000"/>
                </a:solidFill>
              </a:defRPr>
            </a:pPr>
            <a:r>
              <a:t>(</a:t>
            </a:r>
            <a:r>
              <a:t>기능 동작 캡처 화면 제시</a:t>
            </a:r>
            <a:r>
              <a:t>)</a:t>
            </a:r>
          </a:p>
          <a:p>
            <a:pPr marL="233679" indent="-287654">
              <a:spcBef>
                <a:spcPts val="1400"/>
              </a:spcBef>
              <a:buSzPct val="100000"/>
              <a:buChar char="-"/>
              <a:tabLst>
                <a:tab pos="685800" algn="l"/>
                <a:tab pos="685800" algn="l"/>
              </a:tabLst>
              <a:defRPr sz="800">
                <a:solidFill>
                  <a:srgbClr val="FFFFFF"/>
                </a:solidFill>
              </a:defRPr>
            </a:pPr>
          </a:p>
        </p:txBody>
      </p:sp>
      <p:pic>
        <p:nvPicPr>
          <p:cNvPr id="178" name="스크린샷 2024-12-14 오후 4.21.58.png" descr="스크린샷 2024-12-14 오후 4.2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656" y="1463413"/>
            <a:ext cx="3567141" cy="1777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스크린샷 2024-12-14 오후 4.23.33.png" descr="스크린샷 2024-12-14 오후 4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8533" y="1404169"/>
            <a:ext cx="2196688" cy="2147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스크린샷 2024-12-14 오후 4.23.59.png" descr="스크린샷 2024-12-14 오후 4.23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404" y="4439006"/>
            <a:ext cx="3813644" cy="23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스크린샷 2024-12-14 오후 4.24.22.png" descr="스크린샷 2024-12-14 오후 4.24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64408" y="4467457"/>
            <a:ext cx="2196688" cy="2288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